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4" name="Shape 12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4833937" y="7072312"/>
            <a:ext cx="14716126" cy="158948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4833937" y="8947546"/>
            <a:ext cx="14716126" cy="660798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4833937" y="6000353"/>
            <a:ext cx="14716126" cy="9652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3043535" y="0"/>
            <a:ext cx="18288001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>
            <p:ph type="sldNum" sz="quarter" idx="2"/>
          </p:nvPr>
        </p:nvSpPr>
        <p:spPr>
          <a:xfrm>
            <a:off x="11952882" y="13019484"/>
            <a:ext cx="460376" cy="4984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sz="half" idx="13"/>
          </p:nvPr>
        </p:nvSpPr>
        <p:spPr>
          <a:xfrm>
            <a:off x="5325070" y="928687"/>
            <a:ext cx="13722210" cy="830461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4833937" y="11519296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12495609" y="898481"/>
            <a:ext cx="7489362" cy="1155501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4387453" y="892968"/>
            <a:ext cx="7500938" cy="5607845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4387453" y="6697265"/>
            <a:ext cx="7500938" cy="578643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quarter" idx="13"/>
          </p:nvPr>
        </p:nvSpPr>
        <p:spPr>
          <a:xfrm>
            <a:off x="12495609" y="3643312"/>
            <a:ext cx="7500938" cy="88403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sz="quarter" idx="1"/>
          </p:nvPr>
        </p:nvSpPr>
        <p:spPr>
          <a:xfrm>
            <a:off x="4387453" y="3643312"/>
            <a:ext cx="7500938" cy="8840392"/>
          </a:xfrm>
          <a:prstGeom prst="rect">
            <a:avLst/>
          </a:prstGeom>
        </p:spPr>
        <p:txBody>
          <a:bodyPr/>
          <a:lstStyle>
            <a:lvl1pPr marL="465364" indent="-465364">
              <a:spcBef>
                <a:spcPts val="4500"/>
              </a:spcBef>
              <a:defRPr sz="3800"/>
            </a:lvl1pPr>
            <a:lvl2pPr marL="808264" indent="-465364">
              <a:spcBef>
                <a:spcPts val="4500"/>
              </a:spcBef>
              <a:defRPr sz="3800"/>
            </a:lvl2pPr>
            <a:lvl3pPr marL="1354364" indent="-465364">
              <a:spcBef>
                <a:spcPts val="4500"/>
              </a:spcBef>
              <a:defRPr sz="3800"/>
            </a:lvl3pPr>
            <a:lvl4pPr marL="1798864" indent="-465364">
              <a:spcBef>
                <a:spcPts val="4500"/>
              </a:spcBef>
              <a:defRPr sz="3800"/>
            </a:lvl4pPr>
            <a:lvl5pPr marL="2243364" indent="-465364">
              <a:spcBef>
                <a:spcPts val="4500"/>
              </a:spcBef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12513468" y="6983015"/>
            <a:ext cx="7500939" cy="548282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12513468" y="892968"/>
            <a:ext cx="7500939" cy="548282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sz="half" idx="15"/>
          </p:nvPr>
        </p:nvSpPr>
        <p:spPr>
          <a:xfrm>
            <a:off x="4387453" y="892968"/>
            <a:ext cx="7500938" cy="1157287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11935814" y="13019484"/>
            <a:ext cx="494513" cy="511176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transition xmlns:p14="http://schemas.microsoft.com/office/powerpoint/2010/main" spd="med" advClick="1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08263" marR="0" indent="-608263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1052763" marR="0" indent="-608263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497263" marR="0" indent="-608263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1941763" marR="0" indent="-608263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2386263" marR="0" indent="-608263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2830763" marR="0" indent="-608263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3275263" marR="0" indent="-608263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3719763" marR="0" indent="-608263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4164263" marR="0" indent="-608263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png"/><Relationship Id="rId3" Type="http://schemas.openxmlformats.org/officeDocument/2006/relationships/image" Target="../media/image1.tif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jpe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e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e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jpe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2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jpe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3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4.pn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jpe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5.pn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/>
        </p:nvSpPr>
        <p:spPr>
          <a:xfrm>
            <a:off x="1270606" y="1528760"/>
            <a:ext cx="6969709" cy="4765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 defTabSz="457200">
              <a:defRPr sz="8100">
                <a:latin typeface="Garamond"/>
                <a:ea typeface="Garamond"/>
                <a:cs typeface="Garamond"/>
                <a:sym typeface="Garamond"/>
              </a:defRPr>
            </a:pPr>
            <a:r>
              <a:t>Procrastination: </a:t>
            </a:r>
          </a:p>
          <a:p>
            <a:pPr algn="l" defTabSz="457200">
              <a:defRPr sz="8100">
                <a:latin typeface="Garamond"/>
                <a:ea typeface="Garamond"/>
                <a:cs typeface="Garamond"/>
                <a:sym typeface="Garamond"/>
              </a:defRPr>
            </a:pPr>
            <a:r>
              <a:t>preparation</a:t>
            </a:r>
          </a:p>
          <a:p>
            <a:pPr algn="l" defTabSz="457200">
              <a:defRPr sz="8100">
                <a:latin typeface="Garamond"/>
                <a:ea typeface="Garamond"/>
                <a:cs typeface="Garamond"/>
                <a:sym typeface="Garamond"/>
              </a:defRPr>
            </a:pPr>
            <a:r>
              <a:t>perfection </a:t>
            </a:r>
          </a:p>
          <a:p>
            <a:pPr algn="l" defTabSz="457200">
              <a:defRPr sz="8100">
                <a:latin typeface="Garamond"/>
                <a:ea typeface="Garamond"/>
                <a:cs typeface="Garamond"/>
                <a:sym typeface="Garamond"/>
              </a:defRPr>
            </a:pPr>
            <a:r>
              <a:t>and excuses.</a:t>
            </a:r>
          </a:p>
        </p:txBody>
      </p:sp>
      <p:pic>
        <p:nvPicPr>
          <p:cNvPr id="127" name="Screen Shot 2017-03-23 at 20.19.3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77448" y="0"/>
            <a:ext cx="137160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Shape 128"/>
          <p:cNvSpPr/>
          <p:nvPr/>
        </p:nvSpPr>
        <p:spPr>
          <a:xfrm>
            <a:off x="1312160" y="8115755"/>
            <a:ext cx="3459020" cy="1590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 defTabSz="457200">
              <a:defRPr sz="5100">
                <a:latin typeface="Garamond"/>
                <a:ea typeface="Garamond"/>
                <a:cs typeface="Garamond"/>
                <a:sym typeface="Garamond"/>
              </a:defRPr>
            </a:pPr>
            <a:r>
              <a:t>Joanne Lee</a:t>
            </a:r>
          </a:p>
          <a:p>
            <a:pPr algn="l" defTabSz="457200">
              <a:defRPr sz="5100">
                <a:latin typeface="Garamond"/>
                <a:ea typeface="Garamond"/>
                <a:cs typeface="Garamond"/>
                <a:sym typeface="Garamond"/>
              </a:defRPr>
            </a:pPr>
            <a:r>
              <a:rPr sz="3900"/>
              <a:t>@</a:t>
            </a:r>
            <a:r>
              <a:t>generalistjo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/>
        </p:nvSpPr>
        <p:spPr>
          <a:xfrm>
            <a:off x="2991978" y="1274762"/>
            <a:ext cx="18400044" cy="11166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>
                <a:latin typeface="Garamond"/>
                <a:ea typeface="Garamond"/>
                <a:cs typeface="Garamond"/>
                <a:sym typeface="Garamond"/>
              </a:defRPr>
            </a:pPr>
            <a:r>
              <a:t>The Procrastinator’s Code</a:t>
            </a:r>
          </a:p>
          <a:p>
            <a:pPr>
              <a:spcBef>
                <a:spcPts val="700"/>
              </a:spcBef>
              <a:defRPr>
                <a:latin typeface="Garamond"/>
                <a:ea typeface="Garamond"/>
                <a:cs typeface="Garamond"/>
                <a:sym typeface="Garamond"/>
              </a:defRPr>
            </a:pPr>
          </a:p>
          <a:p>
            <a:pPr>
              <a:spcBef>
                <a:spcPts val="700"/>
              </a:spcBef>
              <a:defRPr>
                <a:latin typeface="Garamond"/>
                <a:ea typeface="Garamond"/>
                <a:cs typeface="Garamond"/>
                <a:sym typeface="Garamond"/>
              </a:defRPr>
            </a:pPr>
            <a:r>
              <a:t>I must be perfect.</a:t>
            </a:r>
          </a:p>
          <a:p>
            <a:pPr>
              <a:spcBef>
                <a:spcPts val="700"/>
              </a:spcBef>
              <a:defRPr>
                <a:latin typeface="Garamond"/>
                <a:ea typeface="Garamond"/>
                <a:cs typeface="Garamond"/>
                <a:sym typeface="Garamond"/>
              </a:defRPr>
            </a:pPr>
            <a:r>
              <a:t>Everything I do should come easily and without effort.</a:t>
            </a:r>
          </a:p>
          <a:p>
            <a:pPr>
              <a:spcBef>
                <a:spcPts val="700"/>
              </a:spcBef>
              <a:defRPr>
                <a:latin typeface="Garamond"/>
                <a:ea typeface="Garamond"/>
                <a:cs typeface="Garamond"/>
                <a:sym typeface="Garamond"/>
              </a:defRPr>
            </a:pPr>
            <a:r>
              <a:t>It’s safer to do nothing than to take a risk and fail.</a:t>
            </a:r>
          </a:p>
          <a:p>
            <a:pPr>
              <a:spcBef>
                <a:spcPts val="700"/>
              </a:spcBef>
              <a:defRPr>
                <a:latin typeface="Garamond"/>
                <a:ea typeface="Garamond"/>
                <a:cs typeface="Garamond"/>
                <a:sym typeface="Garamond"/>
              </a:defRPr>
            </a:pPr>
            <a:r>
              <a:t>I should have no limitations.</a:t>
            </a:r>
          </a:p>
          <a:p>
            <a:pPr>
              <a:spcBef>
                <a:spcPts val="700"/>
              </a:spcBef>
              <a:defRPr>
                <a:latin typeface="Garamond"/>
                <a:ea typeface="Garamond"/>
                <a:cs typeface="Garamond"/>
                <a:sym typeface="Garamond"/>
              </a:defRPr>
            </a:pPr>
            <a:r>
              <a:t>If it’s not done right, it’s not worth doing at all.</a:t>
            </a:r>
          </a:p>
          <a:p>
            <a:pPr>
              <a:spcBef>
                <a:spcPts val="700"/>
              </a:spcBef>
              <a:defRPr>
                <a:latin typeface="Garamond"/>
                <a:ea typeface="Garamond"/>
                <a:cs typeface="Garamond"/>
                <a:sym typeface="Garamond"/>
              </a:defRPr>
            </a:pPr>
            <a:r>
              <a:t>I must avoid being challenged.</a:t>
            </a:r>
          </a:p>
          <a:p>
            <a:pPr>
              <a:spcBef>
                <a:spcPts val="700"/>
              </a:spcBef>
              <a:defRPr>
                <a:latin typeface="Garamond"/>
                <a:ea typeface="Garamond"/>
                <a:cs typeface="Garamond"/>
                <a:sym typeface="Garamond"/>
              </a:defRPr>
            </a:pPr>
            <a:r>
              <a:t>If I succeed, someone will get hurt.</a:t>
            </a:r>
          </a:p>
          <a:p>
            <a:pPr>
              <a:spcBef>
                <a:spcPts val="700"/>
              </a:spcBef>
              <a:defRPr>
                <a:latin typeface="Garamond"/>
                <a:ea typeface="Garamond"/>
                <a:cs typeface="Garamond"/>
                <a:sym typeface="Garamond"/>
              </a:defRPr>
            </a:pPr>
            <a:r>
              <a:t>If I do well this time, I must always do well.</a:t>
            </a:r>
          </a:p>
          <a:p>
            <a:pPr>
              <a:spcBef>
                <a:spcPts val="700"/>
              </a:spcBef>
              <a:defRPr>
                <a:latin typeface="Garamond"/>
                <a:ea typeface="Garamond"/>
                <a:cs typeface="Garamond"/>
                <a:sym typeface="Garamond"/>
              </a:defRPr>
            </a:pPr>
            <a:r>
              <a:t>Following someone else’s rule means I’m giving in and I’m not in control.</a:t>
            </a:r>
          </a:p>
          <a:p>
            <a:pPr>
              <a:spcBef>
                <a:spcPts val="700"/>
              </a:spcBef>
              <a:defRPr>
                <a:latin typeface="Garamond"/>
                <a:ea typeface="Garamond"/>
                <a:cs typeface="Garamond"/>
                <a:sym typeface="Garamond"/>
              </a:defRPr>
            </a:pPr>
            <a:r>
              <a:t>I can’t afford to let go of anything or anyone.</a:t>
            </a:r>
          </a:p>
          <a:p>
            <a:pPr>
              <a:spcBef>
                <a:spcPts val="700"/>
              </a:spcBef>
              <a:defRPr>
                <a:latin typeface="Garamond"/>
                <a:ea typeface="Garamond"/>
                <a:cs typeface="Garamond"/>
                <a:sym typeface="Garamond"/>
              </a:defRPr>
            </a:pPr>
            <a:r>
              <a:t>If I show my real self, people won’t like me.</a:t>
            </a:r>
          </a:p>
          <a:p>
            <a:pPr>
              <a:spcBef>
                <a:spcPts val="700"/>
              </a:spcBef>
              <a:defRPr>
                <a:latin typeface="Garamond"/>
                <a:ea typeface="Garamond"/>
                <a:cs typeface="Garamond"/>
                <a:sym typeface="Garamond"/>
              </a:defRPr>
            </a:pPr>
            <a:r>
              <a:t>There is a right answer and I’ll wait until I find it.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IMG_593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10214" y="-1"/>
            <a:ext cx="18363572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DSC0126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7326" y="172398"/>
            <a:ext cx="20069348" cy="133712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32000" y="88900"/>
            <a:ext cx="20320000" cy="13538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49475" y="3768874"/>
            <a:ext cx="14420426" cy="9180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2408" y="303043"/>
            <a:ext cx="9085357" cy="68100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2500" y="7603037"/>
            <a:ext cx="9005173" cy="5408905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Shape 164"/>
          <p:cNvSpPr/>
          <p:nvPr/>
        </p:nvSpPr>
        <p:spPr>
          <a:xfrm>
            <a:off x="19057198" y="1326792"/>
            <a:ext cx="4044331" cy="854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/>
            <a:r>
              <a:t>Zoe Mendelson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Screen Shot 2017-03-23 at 10.52.0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163304"/>
            <a:ext cx="24384001" cy="53893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65648" y="2263160"/>
            <a:ext cx="17252704" cy="10939414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Shape 169"/>
          <p:cNvSpPr/>
          <p:nvPr/>
        </p:nvSpPr>
        <p:spPr>
          <a:xfrm>
            <a:off x="7250323" y="637301"/>
            <a:ext cx="9883354" cy="854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/>
            <a:r>
              <a:t>D. W. Winnicott - ‘good enough’ parent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12000" y="285750"/>
            <a:ext cx="10160000" cy="13144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/>
          <p:nvPr/>
        </p:nvSpPr>
        <p:spPr>
          <a:xfrm>
            <a:off x="2991978" y="4830762"/>
            <a:ext cx="18400044" cy="405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spcBef>
                <a:spcPts val="700"/>
              </a:spcBef>
              <a:defRPr>
                <a:latin typeface="Garamond"/>
                <a:ea typeface="Garamond"/>
                <a:cs typeface="Garamond"/>
                <a:sym typeface="Garamond"/>
              </a:defRPr>
            </a:pPr>
            <a:r>
              <a:t>If I show my real self, people won’t like me.</a:t>
            </a:r>
          </a:p>
          <a:p>
            <a:pPr>
              <a:spcBef>
                <a:spcPts val="700"/>
              </a:spcBef>
              <a:defRPr>
                <a:latin typeface="Garamond"/>
                <a:ea typeface="Garamond"/>
                <a:cs typeface="Garamond"/>
                <a:sym typeface="Garamond"/>
              </a:defRPr>
            </a:pPr>
          </a:p>
          <a:p>
            <a:pPr>
              <a:spcBef>
                <a:spcPts val="700"/>
              </a:spcBef>
              <a:defRPr>
                <a:latin typeface="Garamond"/>
                <a:ea typeface="Garamond"/>
                <a:cs typeface="Garamond"/>
                <a:sym typeface="Garamond"/>
              </a:defRPr>
            </a:pPr>
            <a:r>
              <a:t>Following someone else’s rule means I’m giving in and I’m not in control.</a:t>
            </a:r>
          </a:p>
          <a:p>
            <a:pPr>
              <a:spcBef>
                <a:spcPts val="700"/>
              </a:spcBef>
              <a:defRPr>
                <a:latin typeface="Garamond"/>
                <a:ea typeface="Garamond"/>
                <a:cs typeface="Garamond"/>
                <a:sym typeface="Garamond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11817" y="2781915"/>
            <a:ext cx="8031818" cy="107090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pasted-image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9618" y="5318820"/>
            <a:ext cx="4727237" cy="38350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998596" y="2781915"/>
            <a:ext cx="7211508" cy="107090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Screen Shot 2014-02-08 at 11.44.58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522962" y="286650"/>
            <a:ext cx="18288001" cy="23009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url?sa=i&amp;rct=j&amp;q=&amp;esrc=s&amp;source=images&amp;cd=&amp;docid=n3CM7wa4A5oXvM&amp;tbnid=h1r8_lkQ0LzzCM-&amp;ved=&amp;url=https%3A%2F%2Fplay.google.com%2Fstore%2Fapps%2Fdetails%3Fid%3Dcom.soundcloud.android&amp;ei=5P5mUeGDBoWk0QWW5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56132" y="589493"/>
            <a:ext cx="3474208" cy="16952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DSC0202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29857" y="2866079"/>
            <a:ext cx="13324087" cy="9993065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Shape 176"/>
          <p:cNvSpPr/>
          <p:nvPr/>
        </p:nvSpPr>
        <p:spPr>
          <a:xfrm>
            <a:off x="7250943" y="974796"/>
            <a:ext cx="9882114" cy="854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/>
            <a:r>
              <a:t>Common excuses for procrastinating…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/>
          <p:nvPr/>
        </p:nvSpPr>
        <p:spPr>
          <a:xfrm>
            <a:off x="1659653" y="5719762"/>
            <a:ext cx="6271172" cy="2276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>
                <a:latin typeface="Garamond"/>
                <a:ea typeface="Garamond"/>
                <a:cs typeface="Garamond"/>
                <a:sym typeface="Garamond"/>
              </a:defRPr>
            </a:pPr>
            <a:r>
              <a:t>I don’t feel well; </a:t>
            </a:r>
          </a:p>
          <a:p>
            <a:pPr>
              <a:defRPr>
                <a:latin typeface="Garamond"/>
                <a:ea typeface="Garamond"/>
                <a:cs typeface="Garamond"/>
                <a:sym typeface="Garamond"/>
              </a:defRPr>
            </a:pPr>
            <a:r>
              <a:t>I’m too tired right now; </a:t>
            </a:r>
          </a:p>
          <a:p>
            <a:pPr>
              <a:defRPr>
                <a:latin typeface="Garamond"/>
                <a:ea typeface="Garamond"/>
                <a:cs typeface="Garamond"/>
                <a:sym typeface="Garamond"/>
              </a:defRPr>
            </a:pPr>
            <a:r>
              <a:t>I’m not in the mood. </a:t>
            </a:r>
          </a:p>
        </p:txBody>
      </p:sp>
      <p:pic>
        <p:nvPicPr>
          <p:cNvPr id="179" name="IMG_5934 copy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41205" y="1554366"/>
            <a:ext cx="14201466" cy="106072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IMG_5860.png"/>
          <p:cNvPicPr>
            <a:picLocks noChangeAspect="1"/>
          </p:cNvPicPr>
          <p:nvPr/>
        </p:nvPicPr>
        <p:blipFill>
          <a:blip r:embed="rId2">
            <a:extLst/>
          </a:blip>
          <a:srcRect l="0" t="12574" r="0" b="12574"/>
          <a:stretch>
            <a:fillRect/>
          </a:stretch>
        </p:blipFill>
        <p:spPr>
          <a:xfrm>
            <a:off x="11345315" y="738981"/>
            <a:ext cx="12211959" cy="12238082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Shape 182"/>
          <p:cNvSpPr/>
          <p:nvPr/>
        </p:nvSpPr>
        <p:spPr>
          <a:xfrm>
            <a:off x="1593584" y="6430962"/>
            <a:ext cx="6515808" cy="854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/>
            <a:r>
              <a:t>I’ll wait until I’m inspired.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/>
          <p:nvPr/>
        </p:nvSpPr>
        <p:spPr>
          <a:xfrm>
            <a:off x="1353648" y="6430962"/>
            <a:ext cx="7445674" cy="854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/>
            <a:r>
              <a:t>It might not be good enough.</a:t>
            </a:r>
          </a:p>
        </p:txBody>
      </p:sp>
      <p:pic>
        <p:nvPicPr>
          <p:cNvPr id="185" name="IMG_261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98601" y="1764703"/>
            <a:ext cx="13638249" cy="101865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IMG_145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28015" y="1796552"/>
            <a:ext cx="13549919" cy="10122896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Shape 188"/>
          <p:cNvSpPr/>
          <p:nvPr/>
        </p:nvSpPr>
        <p:spPr>
          <a:xfrm>
            <a:off x="1198244" y="5719762"/>
            <a:ext cx="7700232" cy="2276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>
                <a:latin typeface="Garamond"/>
                <a:ea typeface="Garamond"/>
                <a:cs typeface="Garamond"/>
                <a:sym typeface="Garamond"/>
              </a:defRPr>
            </a:pPr>
            <a:r>
              <a:t>If I wait, </a:t>
            </a:r>
          </a:p>
          <a:p>
            <a:pPr>
              <a:defRPr>
                <a:latin typeface="Garamond"/>
                <a:ea typeface="Garamond"/>
                <a:cs typeface="Garamond"/>
                <a:sym typeface="Garamond"/>
              </a:defRPr>
            </a:pPr>
            <a:r>
              <a:t>I can do a really first class job.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052078" y="637787"/>
            <a:ext cx="7961788" cy="60842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5132" y="5833495"/>
            <a:ext cx="12048457" cy="68478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052078" y="7141744"/>
            <a:ext cx="7961788" cy="5971342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Shape 193"/>
          <p:cNvSpPr/>
          <p:nvPr/>
        </p:nvSpPr>
        <p:spPr>
          <a:xfrm>
            <a:off x="3042346" y="2137923"/>
            <a:ext cx="7734029" cy="1565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>
                <a:latin typeface="Garamond"/>
                <a:ea typeface="Garamond"/>
                <a:cs typeface="Garamond"/>
                <a:sym typeface="Garamond"/>
              </a:defRPr>
            </a:pPr>
            <a:r>
              <a:t>I’ve got to get organised first; </a:t>
            </a:r>
          </a:p>
          <a:p>
            <a:pPr>
              <a:defRPr>
                <a:latin typeface="Garamond"/>
                <a:ea typeface="Garamond"/>
                <a:cs typeface="Garamond"/>
                <a:sym typeface="Garamond"/>
              </a:defRPr>
            </a:pPr>
            <a:r>
              <a:t>I don’t have everything I need.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8724" y="1154228"/>
            <a:ext cx="7592975" cy="51770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95513" y="1154228"/>
            <a:ext cx="7592974" cy="51770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532302" y="7384743"/>
            <a:ext cx="7592975" cy="51770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pasted-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58724" y="7384743"/>
            <a:ext cx="7592975" cy="51770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pasted-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395513" y="7384743"/>
            <a:ext cx="7592974" cy="51770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pasted-image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532302" y="1154228"/>
            <a:ext cx="7592975" cy="51770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Screen Shot 2017-03-23 at 11.08.4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88203" y="0"/>
            <a:ext cx="13807594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IMG_309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69724" y="2150719"/>
            <a:ext cx="12601784" cy="9414562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Shape 205"/>
          <p:cNvSpPr/>
          <p:nvPr/>
        </p:nvSpPr>
        <p:spPr>
          <a:xfrm>
            <a:off x="950095" y="6075362"/>
            <a:ext cx="8439101" cy="1565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>
              <a:defRPr>
                <a:latin typeface="Garamond"/>
                <a:ea typeface="Garamond"/>
                <a:cs typeface="Garamond"/>
                <a:sym typeface="Garamond"/>
              </a:defRPr>
            </a:pPr>
            <a:r>
              <a:t>I don’t have time to do this now, </a:t>
            </a:r>
          </a:p>
          <a:p>
            <a:pPr algn="l">
              <a:defRPr>
                <a:latin typeface="Garamond"/>
                <a:ea typeface="Garamond"/>
                <a:cs typeface="Garamond"/>
                <a:sym typeface="Garamond"/>
              </a:defRPr>
            </a:pPr>
            <a:r>
              <a:t>so there’s no point in starting.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Screen Shot 2017-03-23 at 11.09.3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21864" y="569193"/>
            <a:ext cx="12577615" cy="12577614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Shape 208"/>
          <p:cNvSpPr/>
          <p:nvPr/>
        </p:nvSpPr>
        <p:spPr>
          <a:xfrm>
            <a:off x="899066" y="3586162"/>
            <a:ext cx="8914111" cy="6543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>
              <a:defRPr>
                <a:latin typeface="Garamond"/>
                <a:ea typeface="Garamond"/>
                <a:cs typeface="Garamond"/>
                <a:sym typeface="Garamond"/>
              </a:defRPr>
            </a:pPr>
            <a:r>
              <a:t>It’s too late in the week to start.</a:t>
            </a:r>
          </a:p>
          <a:p>
            <a:pPr algn="l">
              <a:defRPr>
                <a:latin typeface="Garamond"/>
                <a:ea typeface="Garamond"/>
                <a:cs typeface="Garamond"/>
                <a:sym typeface="Garamond"/>
              </a:defRPr>
            </a:pPr>
          </a:p>
          <a:p>
            <a:pPr algn="l">
              <a:defRPr>
                <a:latin typeface="Garamond"/>
                <a:ea typeface="Garamond"/>
                <a:cs typeface="Garamond"/>
                <a:sym typeface="Garamond"/>
              </a:defRPr>
            </a:pPr>
            <a:r>
              <a:t>I’ll have more time at the weekend.</a:t>
            </a:r>
          </a:p>
          <a:p>
            <a:pPr algn="l">
              <a:defRPr>
                <a:latin typeface="Garamond"/>
                <a:ea typeface="Garamond"/>
                <a:cs typeface="Garamond"/>
                <a:sym typeface="Garamond"/>
              </a:defRPr>
            </a:pPr>
          </a:p>
          <a:p>
            <a:pPr algn="l">
              <a:defRPr>
                <a:latin typeface="Garamond"/>
                <a:ea typeface="Garamond"/>
                <a:cs typeface="Garamond"/>
                <a:sym typeface="Garamond"/>
              </a:defRPr>
            </a:pPr>
            <a:r>
              <a:t>It won’t take very long </a:t>
            </a:r>
          </a:p>
          <a:p>
            <a:pPr algn="l">
              <a:defRPr>
                <a:latin typeface="Garamond"/>
                <a:ea typeface="Garamond"/>
                <a:cs typeface="Garamond"/>
                <a:sym typeface="Garamond"/>
              </a:defRPr>
            </a:pPr>
            <a:r>
              <a:t>and there’s still plenty of time.</a:t>
            </a:r>
          </a:p>
          <a:p>
            <a:pPr algn="l">
              <a:defRPr>
                <a:latin typeface="Garamond"/>
                <a:ea typeface="Garamond"/>
                <a:cs typeface="Garamond"/>
                <a:sym typeface="Garamond"/>
              </a:defRPr>
            </a:pPr>
          </a:p>
          <a:p>
            <a:pPr algn="l">
              <a:defRPr>
                <a:latin typeface="Garamond"/>
                <a:ea typeface="Garamond"/>
                <a:cs typeface="Garamond"/>
                <a:sym typeface="Garamond"/>
              </a:defRPr>
            </a:pPr>
            <a:r>
              <a:t>I’ve done the worst part of it; </a:t>
            </a:r>
          </a:p>
          <a:p>
            <a:pPr algn="l">
              <a:defRPr>
                <a:latin typeface="Garamond"/>
                <a:ea typeface="Garamond"/>
                <a:cs typeface="Garamond"/>
                <a:sym typeface="Garamond"/>
              </a:defRPr>
            </a:pPr>
            <a:r>
              <a:t>the final step will be a breeze.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Screen Shot 2017-03-23 at 11.36.3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99400" y="520700"/>
            <a:ext cx="8585200" cy="12674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/>
          <p:nvPr/>
        </p:nvSpPr>
        <p:spPr>
          <a:xfrm>
            <a:off x="764155" y="6075362"/>
            <a:ext cx="6860283" cy="1565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>
              <a:defRPr>
                <a:latin typeface="Garamond"/>
                <a:ea typeface="Garamond"/>
                <a:cs typeface="Garamond"/>
                <a:sym typeface="Garamond"/>
              </a:defRPr>
            </a:pPr>
            <a:r>
              <a:t>I’ve been working so hard </a:t>
            </a:r>
          </a:p>
          <a:p>
            <a:pPr algn="l">
              <a:defRPr>
                <a:latin typeface="Garamond"/>
                <a:ea typeface="Garamond"/>
                <a:cs typeface="Garamond"/>
                <a:sym typeface="Garamond"/>
              </a:defRPr>
            </a:pPr>
            <a:r>
              <a:t>- I deserve a break.</a:t>
            </a:r>
          </a:p>
        </p:txBody>
      </p:sp>
      <p:pic>
        <p:nvPicPr>
          <p:cNvPr id="211" name="Screen Shot 2017-03-23 at 11.08.0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38747" y="874697"/>
            <a:ext cx="11946595" cy="119666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IMG_09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59849" y="184953"/>
            <a:ext cx="17864302" cy="133460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/>
          <p:nvPr/>
        </p:nvSpPr>
        <p:spPr>
          <a:xfrm>
            <a:off x="1972661" y="3827462"/>
            <a:ext cx="20438679" cy="6061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spcBef>
                <a:spcPts val="2600"/>
              </a:spcBef>
              <a:defRPr>
                <a:latin typeface="Garamond"/>
                <a:ea typeface="Garamond"/>
                <a:cs typeface="Garamond"/>
                <a:sym typeface="Garamond"/>
              </a:defRPr>
            </a:pPr>
            <a:r>
              <a:t>It might not be good enough, but I’ll give it a try anyway.</a:t>
            </a:r>
          </a:p>
          <a:p>
            <a:pPr>
              <a:spcBef>
                <a:spcPts val="2600"/>
              </a:spcBef>
              <a:defRPr>
                <a:latin typeface="Garamond"/>
                <a:ea typeface="Garamond"/>
                <a:cs typeface="Garamond"/>
                <a:sym typeface="Garamond"/>
              </a:defRPr>
            </a:pPr>
            <a:r>
              <a:t>I’m tired. I’ll just work for fifteen minutes and then I’ll go to bed.</a:t>
            </a:r>
          </a:p>
          <a:p>
            <a:pPr>
              <a:spcBef>
                <a:spcPts val="2600"/>
              </a:spcBef>
              <a:defRPr>
                <a:latin typeface="Garamond"/>
                <a:ea typeface="Garamond"/>
                <a:cs typeface="Garamond"/>
                <a:sym typeface="Garamond"/>
              </a:defRPr>
            </a:pPr>
            <a:r>
              <a:t>This may not turn out perfectly, but I’ll learn a lot from doing it.</a:t>
            </a:r>
          </a:p>
          <a:p>
            <a:pPr>
              <a:spcBef>
                <a:spcPts val="2600"/>
              </a:spcBef>
              <a:defRPr>
                <a:latin typeface="Garamond"/>
                <a:ea typeface="Garamond"/>
                <a:cs typeface="Garamond"/>
                <a:sym typeface="Garamond"/>
              </a:defRPr>
            </a:pPr>
            <a:r>
              <a:t>I don’t have the proper equipment, but is there something I can do anyway?</a:t>
            </a:r>
          </a:p>
          <a:p>
            <a:pPr>
              <a:spcBef>
                <a:spcPts val="2600"/>
              </a:spcBef>
              <a:defRPr>
                <a:latin typeface="Garamond"/>
                <a:ea typeface="Garamond"/>
                <a:cs typeface="Garamond"/>
                <a:sym typeface="Garamond"/>
              </a:defRPr>
            </a:pPr>
            <a:r>
              <a:t>I don’t have enough time to finish now - but I’ll spend fifteen minutes on it.</a:t>
            </a:r>
          </a:p>
          <a:p>
            <a:pPr>
              <a:spcBef>
                <a:spcPts val="2600"/>
              </a:spcBef>
              <a:defRPr>
                <a:latin typeface="Garamond"/>
                <a:ea typeface="Garamond"/>
                <a:cs typeface="Garamond"/>
                <a:sym typeface="Garamond"/>
              </a:defRPr>
            </a:pPr>
            <a:r>
              <a:t>This is going to be hard, so I’d better leave enough time to work out the problems.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Screen Shot 2017-03-23 at 11.10.5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82554" y="3237730"/>
            <a:ext cx="10618893" cy="10618893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Shape 218"/>
          <p:cNvSpPr/>
          <p:nvPr/>
        </p:nvSpPr>
        <p:spPr>
          <a:xfrm>
            <a:off x="1966770" y="787943"/>
            <a:ext cx="20450461" cy="1565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>
                <a:latin typeface="Garamond"/>
                <a:ea typeface="Garamond"/>
                <a:cs typeface="Garamond"/>
                <a:sym typeface="Garamond"/>
              </a:defRPr>
            </a:pPr>
            <a:r>
              <a:t>Alan Lakein ‘Swiss cheese’ method of time management. </a:t>
            </a:r>
          </a:p>
          <a:p>
            <a:pPr>
              <a:defRPr>
                <a:latin typeface="Garamond"/>
                <a:ea typeface="Garamond"/>
                <a:cs typeface="Garamond"/>
                <a:sym typeface="Garamond"/>
              </a:defRPr>
            </a:pPr>
            <a:r>
              <a:t>Poke holes in a task by using little bits of time rather than waiting for a long block.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DSC0128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44565" y="702469"/>
            <a:ext cx="7894871" cy="123110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59258" y="0"/>
            <a:ext cx="8865485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97245" y="2497200"/>
            <a:ext cx="13589510" cy="10146835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Shape 143"/>
          <p:cNvSpPr/>
          <p:nvPr/>
        </p:nvSpPr>
        <p:spPr>
          <a:xfrm>
            <a:off x="2690136" y="496678"/>
            <a:ext cx="19003728" cy="854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/>
            <a:r>
              <a:t>‘I know about creative block and I know not to call it by name’ Ryan Gander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58059" y="7546"/>
            <a:ext cx="18267882" cy="137009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74188" y="-1"/>
            <a:ext cx="9235624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Screen Shot 2017-03-23 at 11.05.2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11063" y="-1"/>
            <a:ext cx="13761874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