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25779">
              <a:defRPr sz="7200">
                <a:latin typeface="Matrix II OT"/>
                <a:ea typeface="Matrix II OT"/>
                <a:cs typeface="Matrix II OT"/>
                <a:sym typeface="Matrix II OT"/>
              </a:defRPr>
            </a:pPr>
            <a:r>
              <a:rPr>
                <a:solidFill>
                  <a:schemeClr val="accent6">
                    <a:lumOff val="-8741"/>
                  </a:schemeClr>
                </a:solidFill>
              </a:rPr>
              <a:t>Coventry Biennial of Contemporary Art</a:t>
            </a:r>
            <a:br/>
            <a:r>
              <a: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SWOT Analysis 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1270000" y="6134100"/>
            <a:ext cx="10464800" cy="1130300"/>
          </a:xfrm>
          <a:prstGeom prst="rect">
            <a:avLst/>
          </a:prstGeom>
        </p:spPr>
        <p:txBody>
          <a:bodyPr/>
          <a:lstStyle/>
          <a:p>
            <a:pPr defTabSz="426466">
              <a:defRPr sz="2336">
                <a:latin typeface="Karla"/>
                <a:ea typeface="Karla"/>
                <a:cs typeface="Karla"/>
                <a:sym typeface="Karla"/>
              </a:defRPr>
            </a:pPr>
            <a:r>
              <a:t>Ryan Hughes </a:t>
            </a:r>
            <a:br/>
            <a:br/>
            <a:r>
              <a:t>On the occasion of CVAN EM’s Another World is Possible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18-04-13 at 14.58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0" y="1625600"/>
            <a:ext cx="12484100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creen Shot 2018-04-13 at 15.05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" y="1193800"/>
            <a:ext cx="11061700" cy="736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creen Shot 2018-04-13 at 10.04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462" y="398118"/>
            <a:ext cx="12525876" cy="758576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486557" y="8242299"/>
            <a:ext cx="1003168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defTabSz="457200">
              <a:tabLst>
                <a:tab pos="139700" algn="l"/>
                <a:tab pos="457200" algn="l"/>
              </a:tabLst>
              <a:defRPr sz="2000">
                <a:latin typeface="Karla"/>
                <a:ea typeface="Karla"/>
                <a:cs typeface="Karla"/>
                <a:sym typeface="Karla"/>
              </a:defRPr>
            </a:pPr>
            <a:r>
              <a:t>Goal 1 Partnership // Goal 2 Lifelong learning // Goal 3 Diversity // </a:t>
            </a:r>
          </a:p>
          <a:p>
            <a:pPr marL="457200" indent="-457200" defTabSz="457200">
              <a:tabLst>
                <a:tab pos="139700" algn="l"/>
                <a:tab pos="457200" algn="l"/>
              </a:tabLst>
              <a:defRPr sz="2000">
                <a:latin typeface="Karla"/>
                <a:ea typeface="Karla"/>
                <a:cs typeface="Karla"/>
                <a:sym typeface="Karla"/>
              </a:defRPr>
            </a:pPr>
            <a:r>
              <a:t>Goal 4 Health and well-being // Goal 5 Economic growth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18-04-13 at 10.12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31" y="996170"/>
            <a:ext cx="12855338" cy="7761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2131796" y="1358900"/>
            <a:ext cx="8741208" cy="703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  <a:r>
              <a:t>17 days</a:t>
            </a: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  <a:r>
              <a:t>73 artists</a:t>
            </a: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  <a:r>
              <a:t>13 exhibitions</a:t>
            </a: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  <a:r>
              <a:t>60 events</a:t>
            </a: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  <a:r>
              <a:t>£31,572.00</a:t>
            </a: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  <a:r>
              <a:t>24009 visits across exhibitions and events</a:t>
            </a:r>
          </a:p>
          <a:p>
            <a:pPr>
              <a:defRPr>
                <a:latin typeface="Matrix II OT"/>
                <a:ea typeface="Matrix II OT"/>
                <a:cs typeface="Matrix II OT"/>
                <a:sym typeface="Matrix II OT"/>
              </a:defRPr>
            </a:pPr>
            <a:br/>
            <a:r>
              <a:t>67.5% Cultural tourists</a:t>
            </a:r>
            <a:br/>
            <a:r>
              <a:t>34.6% First time visitors to the city</a:t>
            </a:r>
            <a:br/>
            <a:r>
              <a:t>48% Under 30 years old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Laws of Motion T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141" y="905495"/>
            <a:ext cx="11196518" cy="794261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846454" y="8820149"/>
            <a:ext cx="620649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Andy Holden, Laws of Motion in a Cartoon Landscape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Emma H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3382" y="1139053"/>
            <a:ext cx="10538036" cy="747549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1199007" y="8604249"/>
            <a:ext cx="36725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Emma Ha, Mosaic for an Office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ermuda Collectiv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433" y="986572"/>
            <a:ext cx="10967934" cy="778045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966851" y="8769349"/>
            <a:ext cx="418769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Bermuda Collective, Alcoholism ‘65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Holly Rowan Hess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698" y="819345"/>
            <a:ext cx="11439404" cy="811491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700913" y="8947149"/>
            <a:ext cx="304317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Holly Rowan Hesson, Fold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harley Peter EJ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576" y="807199"/>
            <a:ext cx="11473648" cy="813920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703198" y="8972549"/>
            <a:ext cx="339420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Charley Peters, Editors Suite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creen Shot 2018-04-12 at 16.08.43.png"/>
          <p:cNvPicPr>
            <a:picLocks noChangeAspect="1"/>
          </p:cNvPicPr>
          <p:nvPr/>
        </p:nvPicPr>
        <p:blipFill>
          <a:blip r:embed="rId2">
            <a:extLst/>
          </a:blip>
          <a:srcRect l="968" t="1140" r="968" b="1140"/>
          <a:stretch>
            <a:fillRect/>
          </a:stretch>
        </p:blipFill>
        <p:spPr>
          <a:xfrm>
            <a:off x="1253033" y="955178"/>
            <a:ext cx="10498734" cy="784324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244600" y="8858249"/>
            <a:ext cx="626795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Nomadic Village // Pentref Crwydrol. Cader Idris, 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Yelena G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775" y="712283"/>
            <a:ext cx="11741250" cy="832903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582930" y="9074149"/>
            <a:ext cx="437134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Yelena Popova, Evaporated Paintings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Daniel Kelly EJ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052" y="845134"/>
            <a:ext cx="11366696" cy="806333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743711" y="8896349"/>
            <a:ext cx="481177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Daniel Sean Kelly, Two of the Inhabitants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creen Shot 2018-04-18 at 23.33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359" y="1614520"/>
            <a:ext cx="12174082" cy="6524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14468394_298183977231399_323722410025729114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1615" y="931211"/>
            <a:ext cx="10521570" cy="789117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1229868" y="8870949"/>
            <a:ext cx="71922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James Bridle, Drone Shadow. Leamington Spa Town Hall, 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 Shot 2018-04-12 at 16.09.59.png"/>
          <p:cNvPicPr>
            <a:picLocks noChangeAspect="1"/>
          </p:cNvPicPr>
          <p:nvPr/>
        </p:nvPicPr>
        <p:blipFill>
          <a:blip r:embed="rId2">
            <a:extLst/>
          </a:blip>
          <a:srcRect l="5688" t="1239" r="935" b="0"/>
          <a:stretch>
            <a:fillRect/>
          </a:stretch>
        </p:blipFill>
        <p:spPr>
          <a:xfrm>
            <a:off x="1521618" y="919559"/>
            <a:ext cx="9961366" cy="791438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508887" y="8896349"/>
            <a:ext cx="564362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#ArtistsCompute2016. City Arcadia Gallery, 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18-04-12 at 16.09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050" y="1873250"/>
            <a:ext cx="10680700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1148067" y="7924800"/>
            <a:ext cx="73050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The Disrupted/Disruptive Pattern. Royal Pump Rooms, 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ARTIST-LED-HOT-100-v.2_WEB-VERSION_FINAL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13" y="447011"/>
            <a:ext cx="6264996" cy="885957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 flipH="1">
            <a:off x="4216399" y="2079833"/>
            <a:ext cx="3948665" cy="460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6" name="Shape 136"/>
          <p:cNvSpPr/>
          <p:nvPr/>
        </p:nvSpPr>
        <p:spPr>
          <a:xfrm flipH="1" flipV="1">
            <a:off x="5168900" y="5295900"/>
            <a:ext cx="3114328" cy="10614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37" name="Screen Shot 2018-04-13 at 11.14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54" y="370912"/>
            <a:ext cx="3917281" cy="391055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8010906" y="3960345"/>
            <a:ext cx="422198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Jonathan Baldock. Mask, Glass Box.</a:t>
            </a:r>
          </a:p>
        </p:txBody>
      </p:sp>
      <p:pic>
        <p:nvPicPr>
          <p:cNvPr id="139" name="Screen Shot 2018-04-13 at 11.28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4563" y="4978400"/>
            <a:ext cx="3950262" cy="395026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7965947" y="8578849"/>
            <a:ext cx="431190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Repeator. Transmission, City Arcade.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creen Shot 2018-04-13 at 12.55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038" y="752278"/>
            <a:ext cx="10998724" cy="824904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962532" y="9061449"/>
            <a:ext cx="315493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Limber Gym, Meter Rooms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creen Shot 2018-04-13 at 13.26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949" y="1159243"/>
            <a:ext cx="11186902" cy="743511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876046" y="8604249"/>
            <a:ext cx="35819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Karla"/>
                <a:ea typeface="Karla"/>
                <a:cs typeface="Karla"/>
                <a:sym typeface="Karla"/>
              </a:defRPr>
            </a:lvl1pPr>
          </a:lstStyle>
          <a:p>
            <a:pPr/>
            <a:r>
              <a:t>Reality Dimmed, Mead Gallery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art-language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900" y="448094"/>
            <a:ext cx="5923000" cy="8857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